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860974a55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860974a55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860974a552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860974a552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860974a55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60974a5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860974a55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860974a55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860974a552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860974a552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860974a552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860974a552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860974a552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860974a552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860974a552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860974a552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860974a55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860974a55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860974a55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860974a55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Way of the Exile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 Biblical Theology</a:t>
            </a:r>
            <a:endParaRPr/>
          </a:p>
          <a:p>
            <a:pPr indent="0" lvl="0" marL="0" rtl="0" algn="ctr">
              <a:spcBef>
                <a:spcPts val="0"/>
              </a:spcBef>
              <a:spcAft>
                <a:spcPts val="0"/>
              </a:spcAft>
              <a:buNone/>
            </a:pPr>
            <a:r>
              <a:rPr lang="en"/>
              <a:t>Pastor William R. Horne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Daniel 3:16-18</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rPr>
              <a:t>“King Nebuchadnezzar, we do not need to defend ourselves before you in this matter. If we are thrown into the blazing furnace, the God we serve is able to deliver us from it, and he will deliver us from Your Majesty’s hand. But even if he does not, we want you to know, Your Majesty, that we will not serve your gods or worship the image of gold you have set up.”</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FFFFFF"/>
                </a:solidFill>
              </a:rPr>
              <a:t>Living in the “Way of the Exile” does not have easy answers but requires a posture of great discernment. We must both seek the welfare of our cities and refuse to give our allegiance to the nations. We must both love our enemies and fight for justice in a world of violence and oppression. </a:t>
            </a:r>
            <a:endParaRPr sz="2000">
              <a:solidFill>
                <a:srgbClr val="FFFFFF"/>
              </a:solidFill>
            </a:endParaRPr>
          </a:p>
          <a:p>
            <a:pPr indent="0" lvl="0" marL="0" rtl="0" algn="l">
              <a:spcBef>
                <a:spcPts val="0"/>
              </a:spcBef>
              <a:spcAft>
                <a:spcPts val="0"/>
              </a:spcAft>
              <a:buNone/>
            </a:pPr>
            <a:r>
              <a:t/>
            </a:r>
            <a:endParaRPr sz="2000">
              <a:solidFill>
                <a:srgbClr val="FFFFFF"/>
              </a:solidFill>
            </a:endParaRPr>
          </a:p>
          <a:p>
            <a:pPr indent="0" lvl="0" marL="0" rtl="0" algn="l">
              <a:spcBef>
                <a:spcPts val="0"/>
              </a:spcBef>
              <a:spcAft>
                <a:spcPts val="0"/>
              </a:spcAft>
              <a:buNone/>
            </a:pPr>
            <a:r>
              <a:t/>
            </a:r>
            <a:endParaRPr sz="2000">
              <a:solidFill>
                <a:srgbClr val="FFFFFF"/>
              </a:solidFill>
            </a:endParaRPr>
          </a:p>
          <a:p>
            <a:pPr indent="0" lvl="0" marL="0" rtl="0" algn="l">
              <a:spcBef>
                <a:spcPts val="0"/>
              </a:spcBef>
              <a:spcAft>
                <a:spcPts val="0"/>
              </a:spcAft>
              <a:buNone/>
            </a:pPr>
            <a:r>
              <a:t/>
            </a:r>
            <a:endParaRPr sz="20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Primary Claim</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400">
                <a:solidFill>
                  <a:schemeClr val="dk1"/>
                </a:solidFill>
              </a:rPr>
              <a:t>In a world characterized by “exile,” the people of God are called to live in the “Way of the Exile,” seeking the welfare of their world while never bowing down to their kings.</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Road Map</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chemeClr val="dk1"/>
                </a:solidFill>
              </a:rPr>
              <a:t>We are going to look at this “Way of the Exile” in three parts: </a:t>
            </a:r>
            <a:endParaRPr sz="2400">
              <a:solidFill>
                <a:schemeClr val="dk1"/>
              </a:solidFill>
            </a:endParaRPr>
          </a:p>
          <a:p>
            <a:pPr indent="0" lvl="0" marL="0" rtl="0" algn="l">
              <a:spcBef>
                <a:spcPts val="0"/>
              </a:spcBef>
              <a:spcAft>
                <a:spcPts val="0"/>
              </a:spcAft>
              <a:buNone/>
            </a:pPr>
            <a:r>
              <a:rPr lang="en" sz="2400">
                <a:solidFill>
                  <a:schemeClr val="dk1"/>
                </a:solidFill>
              </a:rPr>
              <a:t>(1) The Story of Exile in the Bible </a:t>
            </a:r>
            <a:endParaRPr sz="2400">
              <a:solidFill>
                <a:schemeClr val="dk1"/>
              </a:solidFill>
            </a:endParaRPr>
          </a:p>
          <a:p>
            <a:pPr indent="0" lvl="0" marL="0" rtl="0" algn="l">
              <a:spcBef>
                <a:spcPts val="0"/>
              </a:spcBef>
              <a:spcAft>
                <a:spcPts val="0"/>
              </a:spcAft>
              <a:buNone/>
            </a:pPr>
            <a:r>
              <a:rPr lang="en" sz="2400">
                <a:solidFill>
                  <a:schemeClr val="dk1"/>
                </a:solidFill>
              </a:rPr>
              <a:t>(2) The States of the Nations </a:t>
            </a:r>
            <a:endParaRPr sz="2400">
              <a:solidFill>
                <a:schemeClr val="dk1"/>
              </a:solidFill>
            </a:endParaRPr>
          </a:p>
          <a:p>
            <a:pPr indent="0" lvl="0" marL="0" rtl="0" algn="l">
              <a:spcBef>
                <a:spcPts val="0"/>
              </a:spcBef>
              <a:spcAft>
                <a:spcPts val="0"/>
              </a:spcAft>
              <a:buClr>
                <a:schemeClr val="dk1"/>
              </a:buClr>
              <a:buSzPts val="1100"/>
              <a:buFont typeface="Arial"/>
              <a:buNone/>
            </a:pPr>
            <a:r>
              <a:rPr lang="en" sz="2400">
                <a:solidFill>
                  <a:schemeClr val="dk1"/>
                </a:solidFill>
              </a:rPr>
              <a:t>(3) The Way of the Exile according to Daniel &amp; Jeremiah.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SzPts val="2800"/>
              <a:buAutoNum type="romanUcPeriod"/>
            </a:pPr>
            <a:r>
              <a:rPr lang="en"/>
              <a:t>The Story of Exile in the Bible</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AutoNum type="romanUcPeriod"/>
            </a:pPr>
            <a:r>
              <a:rPr lang="en">
                <a:solidFill>
                  <a:srgbClr val="FFFFFF"/>
                </a:solidFill>
              </a:rPr>
              <a:t>Humanity Exiled from the Garden of Eden in Genesis 3</a:t>
            </a:r>
            <a:endParaRPr>
              <a:solidFill>
                <a:srgbClr val="FFFFFF"/>
              </a:solidFill>
            </a:endParaRPr>
          </a:p>
          <a:p>
            <a:pPr indent="-342900" lvl="0" marL="457200" rtl="0" algn="l">
              <a:spcBef>
                <a:spcPts val="0"/>
              </a:spcBef>
              <a:spcAft>
                <a:spcPts val="0"/>
              </a:spcAft>
              <a:buClr>
                <a:srgbClr val="FFFFFF"/>
              </a:buClr>
              <a:buSzPts val="1800"/>
              <a:buAutoNum type="romanUcPeriod"/>
            </a:pPr>
            <a:r>
              <a:rPr lang="en">
                <a:solidFill>
                  <a:srgbClr val="FFFFFF"/>
                </a:solidFill>
              </a:rPr>
              <a:t>Israel Exiled from the Promise Land by Assyria and Babylon</a:t>
            </a:r>
            <a:endParaRPr>
              <a:solidFill>
                <a:srgbClr val="FFFFFF"/>
              </a:solidFill>
            </a:endParaRPr>
          </a:p>
          <a:p>
            <a:pPr indent="-342900" lvl="0" marL="457200" rtl="0" algn="l">
              <a:spcBef>
                <a:spcPts val="0"/>
              </a:spcBef>
              <a:spcAft>
                <a:spcPts val="0"/>
              </a:spcAft>
              <a:buClr>
                <a:srgbClr val="FFFFFF"/>
              </a:buClr>
              <a:buSzPts val="1800"/>
              <a:buAutoNum type="romanUcPeriod"/>
            </a:pPr>
            <a:r>
              <a:rPr lang="en">
                <a:solidFill>
                  <a:srgbClr val="FFFFFF"/>
                </a:solidFill>
              </a:rPr>
              <a:t>Israel Returns to the Home Land under Cyrus II of Persia</a:t>
            </a:r>
            <a:endParaRPr>
              <a:solidFill>
                <a:srgbClr val="FFFFFF"/>
              </a:solidFill>
            </a:endParaRPr>
          </a:p>
          <a:p>
            <a:pPr indent="-342900" lvl="0" marL="457200" rtl="0" algn="l">
              <a:spcBef>
                <a:spcPts val="0"/>
              </a:spcBef>
              <a:spcAft>
                <a:spcPts val="0"/>
              </a:spcAft>
              <a:buClr>
                <a:srgbClr val="FFFFFF"/>
              </a:buClr>
              <a:buSzPts val="1800"/>
              <a:buAutoNum type="romanUcPeriod"/>
            </a:pPr>
            <a:r>
              <a:rPr lang="en">
                <a:solidFill>
                  <a:srgbClr val="FFFFFF"/>
                </a:solidFill>
              </a:rPr>
              <a:t>Yet, Israel remains in “Exile” under the reign of oppressive Empires.</a:t>
            </a:r>
            <a:endParaRPr>
              <a:solidFill>
                <a:srgbClr val="FFFFFF"/>
              </a:solidFill>
            </a:endParaRPr>
          </a:p>
          <a:p>
            <a:pPr indent="-342900" lvl="0" marL="457200" rtl="0" algn="l">
              <a:spcBef>
                <a:spcPts val="0"/>
              </a:spcBef>
              <a:spcAft>
                <a:spcPts val="0"/>
              </a:spcAft>
              <a:buClr>
                <a:srgbClr val="FFFFFF"/>
              </a:buClr>
              <a:buSzPts val="1800"/>
              <a:buAutoNum type="romanUcPeriod"/>
            </a:pPr>
            <a:r>
              <a:rPr lang="en">
                <a:solidFill>
                  <a:srgbClr val="FFFFFF"/>
                </a:solidFill>
              </a:rPr>
              <a:t>Jesus steps into this reality under the Roman Empire </a:t>
            </a:r>
            <a:r>
              <a:rPr lang="en">
                <a:solidFill>
                  <a:srgbClr val="FFFFFF"/>
                </a:solidFill>
              </a:rPr>
              <a:t>announcing</a:t>
            </a:r>
            <a:r>
              <a:rPr lang="en">
                <a:solidFill>
                  <a:srgbClr val="FFFFFF"/>
                </a:solidFill>
              </a:rPr>
              <a:t> the coming of our true home - The Kingdom of God. </a:t>
            </a:r>
            <a:endParaRPr>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Road Map</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chemeClr val="dk1"/>
                </a:solidFill>
              </a:rPr>
              <a:t>We are going to look at this “Way of the Exile” in three parts: </a:t>
            </a:r>
            <a:endParaRPr sz="2400">
              <a:solidFill>
                <a:schemeClr val="dk1"/>
              </a:solidFill>
            </a:endParaRPr>
          </a:p>
          <a:p>
            <a:pPr indent="0" lvl="0" marL="0" rtl="0" algn="l">
              <a:spcBef>
                <a:spcPts val="0"/>
              </a:spcBef>
              <a:spcAft>
                <a:spcPts val="0"/>
              </a:spcAft>
              <a:buNone/>
            </a:pPr>
            <a:r>
              <a:rPr lang="en" sz="2400">
                <a:solidFill>
                  <a:schemeClr val="dk1"/>
                </a:solidFill>
              </a:rPr>
              <a:t>(1) The Story of Exile in the Bible </a:t>
            </a:r>
            <a:endParaRPr sz="2400">
              <a:solidFill>
                <a:schemeClr val="dk1"/>
              </a:solidFill>
            </a:endParaRPr>
          </a:p>
          <a:p>
            <a:pPr indent="0" lvl="0" marL="0" rtl="0" algn="l">
              <a:spcBef>
                <a:spcPts val="0"/>
              </a:spcBef>
              <a:spcAft>
                <a:spcPts val="0"/>
              </a:spcAft>
              <a:buNone/>
            </a:pPr>
            <a:r>
              <a:rPr lang="en" sz="2400">
                <a:solidFill>
                  <a:schemeClr val="dk1"/>
                </a:solidFill>
              </a:rPr>
              <a:t>(2) The States of the Nations </a:t>
            </a:r>
            <a:endParaRPr sz="2400">
              <a:solidFill>
                <a:schemeClr val="dk1"/>
              </a:solidFill>
            </a:endParaRPr>
          </a:p>
          <a:p>
            <a:pPr indent="0" lvl="0" marL="0" rtl="0" algn="l">
              <a:spcBef>
                <a:spcPts val="0"/>
              </a:spcBef>
              <a:spcAft>
                <a:spcPts val="0"/>
              </a:spcAft>
              <a:buNone/>
            </a:pPr>
            <a:r>
              <a:rPr lang="en" sz="2400">
                <a:solidFill>
                  <a:schemeClr val="dk1"/>
                </a:solidFill>
              </a:rPr>
              <a:t>(3) The Way of the Exile according to Daniel &amp; Jeremiah.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II. The State of the Nations</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The symbol of Babylon in the Bible becomes a descriptor used for all oppressive empires to follow after it. When a nation treats in Imperial and Economic power as a god, they can be called “Babylon” </a:t>
            </a:r>
            <a:endParaRPr>
              <a:solidFill>
                <a:srgbClr val="FFFFFF"/>
              </a:solidFill>
            </a:endParaRPr>
          </a:p>
          <a:p>
            <a:pPr indent="0" lvl="0" marL="0" rtl="0" algn="l">
              <a:spcBef>
                <a:spcPts val="1600"/>
              </a:spcBef>
              <a:spcAft>
                <a:spcPts val="0"/>
              </a:spcAft>
              <a:buNone/>
            </a:pPr>
            <a:r>
              <a:t/>
            </a:r>
            <a:endParaRPr>
              <a:solidFill>
                <a:srgbClr val="FFFFFF"/>
              </a:solidFill>
            </a:endParaRPr>
          </a:p>
          <a:p>
            <a:pPr indent="0" lvl="0" marL="0" rtl="0" algn="l">
              <a:spcBef>
                <a:spcPts val="1600"/>
              </a:spcBef>
              <a:spcAft>
                <a:spcPts val="1600"/>
              </a:spcAft>
              <a:buNone/>
            </a:pPr>
            <a:r>
              <a:rPr lang="en">
                <a:solidFill>
                  <a:srgbClr val="FFFFFF"/>
                </a:solidFill>
              </a:rPr>
              <a:t>For Daniel this us Babylon and then Persia. For Jesus and the Early Church this was Rome. And so the same patterns holds true for the nations today. </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Road Map</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chemeClr val="dk1"/>
                </a:solidFill>
              </a:rPr>
              <a:t>We are going to look at this “Way of the Exile” in three parts: </a:t>
            </a:r>
            <a:endParaRPr sz="2400">
              <a:solidFill>
                <a:schemeClr val="dk1"/>
              </a:solidFill>
            </a:endParaRPr>
          </a:p>
          <a:p>
            <a:pPr indent="0" lvl="0" marL="0" rtl="0" algn="l">
              <a:spcBef>
                <a:spcPts val="0"/>
              </a:spcBef>
              <a:spcAft>
                <a:spcPts val="0"/>
              </a:spcAft>
              <a:buNone/>
            </a:pPr>
            <a:r>
              <a:rPr lang="en" sz="2400">
                <a:solidFill>
                  <a:schemeClr val="dk1"/>
                </a:solidFill>
              </a:rPr>
              <a:t>(1) The Story of Exile in the Bible </a:t>
            </a:r>
            <a:endParaRPr sz="2400">
              <a:solidFill>
                <a:schemeClr val="dk1"/>
              </a:solidFill>
            </a:endParaRPr>
          </a:p>
          <a:p>
            <a:pPr indent="0" lvl="0" marL="0" rtl="0" algn="l">
              <a:spcBef>
                <a:spcPts val="0"/>
              </a:spcBef>
              <a:spcAft>
                <a:spcPts val="0"/>
              </a:spcAft>
              <a:buNone/>
            </a:pPr>
            <a:r>
              <a:rPr lang="en" sz="2400">
                <a:solidFill>
                  <a:schemeClr val="dk1"/>
                </a:solidFill>
              </a:rPr>
              <a:t>(2) The States of the Nations </a:t>
            </a:r>
            <a:endParaRPr sz="2400">
              <a:solidFill>
                <a:schemeClr val="dk1"/>
              </a:solidFill>
            </a:endParaRPr>
          </a:p>
          <a:p>
            <a:pPr indent="0" lvl="0" marL="0" rtl="0" algn="l">
              <a:spcBef>
                <a:spcPts val="0"/>
              </a:spcBef>
              <a:spcAft>
                <a:spcPts val="0"/>
              </a:spcAft>
              <a:buNone/>
            </a:pPr>
            <a:r>
              <a:rPr lang="en" sz="2400">
                <a:solidFill>
                  <a:schemeClr val="dk1"/>
                </a:solidFill>
              </a:rPr>
              <a:t>(3) The Way of the Exile according to Daniel &amp; Jeremiah.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Jeremiah 29:4-7</a:t>
            </a:r>
            <a:endParaRPr/>
          </a:p>
        </p:txBody>
      </p:sp>
      <p:sp>
        <p:nvSpPr>
          <p:cNvPr id="97" name="Google Shape;97;p20"/>
          <p:cNvSpPr txBox="1"/>
          <p:nvPr>
            <p:ph idx="1" type="body"/>
          </p:nvPr>
        </p:nvSpPr>
        <p:spPr>
          <a:xfrm>
            <a:off x="311700" y="1152475"/>
            <a:ext cx="8520600" cy="3416400"/>
          </a:xfrm>
          <a:prstGeom prst="rect">
            <a:avLst/>
          </a:prstGeom>
          <a:noFill/>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rPr>
              <a:t>“This is what the Lord Almighty, the God of Israel, says to all those I carried into exile from Jerusalem to Babylon: “Build houses and settle down; plant gardens and eat what they produce. </a:t>
            </a:r>
            <a:endParaRPr b="1" sz="2000">
              <a:solidFill>
                <a:schemeClr val="dk1"/>
              </a:solidFill>
            </a:endParaRPr>
          </a:p>
          <a:p>
            <a:pPr indent="0" lvl="0" marL="0" rtl="0" algn="l">
              <a:spcBef>
                <a:spcPts val="0"/>
              </a:spcBef>
              <a:spcAft>
                <a:spcPts val="0"/>
              </a:spcAft>
              <a:buClr>
                <a:schemeClr val="dk1"/>
              </a:buClr>
              <a:buSzPts val="1100"/>
              <a:buFont typeface="Arial"/>
              <a:buNone/>
            </a:pPr>
            <a:r>
              <a:rPr b="1" lang="en" sz="2000">
                <a:solidFill>
                  <a:schemeClr val="dk1"/>
                </a:solidFill>
              </a:rPr>
              <a:t>Marry and have sons and daughters; find wives for your sons and give your daughters in marriage, so that they too may have sons and daughters.</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Jeremiah 29:4-7 continued</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rPr>
              <a:t>Increase in number there; do not decrease. </a:t>
            </a:r>
            <a:endParaRPr b="1" sz="2000">
              <a:solidFill>
                <a:schemeClr val="dk1"/>
              </a:solidFill>
            </a:endParaRPr>
          </a:p>
          <a:p>
            <a:pPr indent="0" lvl="0" marL="0" rtl="0" algn="l">
              <a:spcBef>
                <a:spcPts val="0"/>
              </a:spcBef>
              <a:spcAft>
                <a:spcPts val="0"/>
              </a:spcAft>
              <a:buClr>
                <a:schemeClr val="dk1"/>
              </a:buClr>
              <a:buSzPts val="1100"/>
              <a:buFont typeface="Arial"/>
              <a:buNone/>
            </a:pPr>
            <a:r>
              <a:rPr b="1" lang="en" sz="2000">
                <a:solidFill>
                  <a:schemeClr val="dk1"/>
                </a:solidFill>
              </a:rPr>
              <a:t>Also, seek the peace and prosperity of the city to which I have carried you into exile. Pray to the Lord for it, because if it prospers, you too will prosper.”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